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147" r:id="rId3"/>
    <p:sldId id="4001" r:id="rId4"/>
    <p:sldId id="4033" r:id="rId5"/>
    <p:sldId id="4028" r:id="rId6"/>
    <p:sldId id="4031" r:id="rId7"/>
    <p:sldId id="4032" r:id="rId8"/>
    <p:sldId id="4029" r:id="rId9"/>
    <p:sldId id="4027" r:id="rId10"/>
    <p:sldId id="403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00BC0-9E7B-A785-252E-F93640958EE1}" name="Jorge Rodriguez" initials="JR" userId="Jorge Rodriguez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88" autoAdjust="0"/>
  </p:normalViewPr>
  <p:slideViewPr>
    <p:cSldViewPr snapToGrid="0">
      <p:cViewPr varScale="1">
        <p:scale>
          <a:sx n="57" d="100"/>
          <a:sy n="5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0F7472-7910-4EF3-9086-EB0D4D24C10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5B4D1-D1C3-423B-88CE-F8917DC1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FB162-8CA9-4D56-9C3F-4CF2A72FB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3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5B4D1-D1C3-423B-88CE-F8917DC1A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93C6-3797-4E09-96CA-5ACFF48F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410D5-F52A-4575-ABF9-F9EBAAB1F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D476F-68A0-4D22-9F9F-DDAA6248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FACD0-FBFE-4FB3-983A-64597A75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0EB8-EF92-423B-A5E9-D7AE58F5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7FAD-D332-4B9A-9A89-D80BB503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17F58-7DE5-4318-B819-A64F26C40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6DF6C-5975-418C-B462-E7C46E84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055D-B03F-4FEB-B8F6-BDB15F14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36C6-F4EE-4B71-8EBE-FE8536D0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DC21A-70FD-4F5E-A46B-89EAC87C3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3C1E5-A509-4F84-85AB-AFD149B0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B56A1-F769-40BB-831A-7DAA161E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8E673-EAAA-43FA-8DC4-147C4EC2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3BB30-0E9E-42E1-BA25-1C34BA1A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5211-F675-4B7D-BA41-E718E6BC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45E6-0A89-4896-91D5-3C43BE06B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E617-C116-4566-9012-DC3707E7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4368-5CE8-48A6-9B25-A1538543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A52BF-C4D3-4152-AC66-0A404133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A32C-DA8D-43AE-B40D-94EBBFEF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5F9D-E639-4766-A740-4D013916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CAAB-8B12-44CE-85E6-BEBDA577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54A3-5A19-4A5E-A491-D7ADD370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5F0C-89AF-4FA3-9B1A-E29BB399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71DE-49FF-44D0-95AF-CFCEF85C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BF32-23CB-4286-A1A8-E89F8D614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BD85E-5E34-4B7A-ACB6-5FAF30818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06DD-7275-4474-8C09-C8F1CCBC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57391-595B-4257-BCF7-81CD7C24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68B6-9B0C-4E39-BD99-F6C9F773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6D39-59C1-46A9-870F-9096D185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F5ACF-5F73-4402-A6CA-0524AB79E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281C2-D6EB-4CFB-B80C-F241D15BA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531B2-EE05-45E5-8485-21B8D0D04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8C3EB-CF88-42E5-A7F2-05034A06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085AE-A6B2-4376-9805-E04FEAA4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F81B2-DE53-4A6E-9DC9-B57659F0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5F65-C336-4285-BB00-73FA4DEB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EE49-8C68-4C15-9C3A-94FFAA9C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9E22B-E8E1-4C8D-A2B9-13391711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EAB6D-749D-44B0-B559-6B5AB53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5B98A-DF48-40D6-ACC7-930A6964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177D2-F499-40C6-8843-55BCFD28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E7736-2517-4136-9013-2B30637D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35043-1FF5-458B-958D-81C0749D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ACD1-FC6C-406A-BEA3-0A64A576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2319B-64F9-4E74-9159-F163B1B2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48F12-08B8-4802-9271-FBCE8818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4EA95-BD3A-4CBB-94A8-AD0928AC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CF8CC-31C8-49FC-965A-C5E9D969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3CEEC-6E66-4A96-94B0-19772338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CE33-AE52-47AC-92F0-AF3DB82C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7863B-6019-487C-AA06-C61D1457F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92479-9E39-47A2-8017-D43D86945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44282-8F37-47B3-AEEA-C67D05A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CF152-2E06-4677-969B-E2EBFEEA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A5040-A8EA-472A-9A71-8104949A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5BA01-1A49-46A4-B1FB-E5AC87F6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0E921-595F-4A74-9073-23F5ACD3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A362-3B7B-415D-B880-811CF9F85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F28B-61FB-4221-9712-2BCDD3CEF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1BC4-2E3B-45C6-90D3-7F145A4C2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F804-BE89-4E35-A22D-A02067584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C733-63F1-44F5-A2D6-8D603A1F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0365-E854-4F56-87CC-CC441E3D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1951"/>
            <a:ext cx="9906000" cy="19422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NTAs and public policy in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Latin America and the Caribbean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B278F-8F13-4A04-9E32-AFBF038BF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881" y="2750954"/>
            <a:ext cx="9529119" cy="2033828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Simone Cecchini</a:t>
            </a:r>
          </a:p>
          <a:p>
            <a:r>
              <a:rPr lang="en-US" sz="3200" dirty="0"/>
              <a:t>Director</a:t>
            </a:r>
          </a:p>
          <a:p>
            <a:r>
              <a:rPr lang="en-US" sz="3200" dirty="0"/>
              <a:t>CELADE – Population Division</a:t>
            </a:r>
          </a:p>
          <a:p>
            <a:r>
              <a:rPr lang="en-US" sz="3200" dirty="0"/>
              <a:t>Economic Commission for Latin America and the Caribbean (ECLAC)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D9FC1-5C8E-44AF-A77A-9033BE73C666}"/>
              </a:ext>
            </a:extLst>
          </p:cNvPr>
          <p:cNvSpPr/>
          <p:nvPr/>
        </p:nvSpPr>
        <p:spPr>
          <a:xfrm>
            <a:off x="1911802" y="5478285"/>
            <a:ext cx="9258077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pc="20" dirty="0">
                <a:solidFill>
                  <a:srgbClr val="3734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Panel on NTA and public policy, 14 February 2023</a:t>
            </a:r>
          </a:p>
          <a:p>
            <a:pPr>
              <a:spcBef>
                <a:spcPts val="400"/>
              </a:spcBef>
            </a:pPr>
            <a:r>
              <a:rPr lang="en-US" b="1" spc="20" dirty="0">
                <a:solidFill>
                  <a:srgbClr val="3734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Sustainable Generational Economies: The 14th Global Meeting of the NTA Network</a:t>
            </a:r>
          </a:p>
          <a:p>
            <a:pPr>
              <a:spcBef>
                <a:spcPts val="400"/>
              </a:spcBef>
            </a:pPr>
            <a:r>
              <a:rPr lang="en-US" spc="20" dirty="0">
                <a:solidFill>
                  <a:srgbClr val="3734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University of Paris - Dauphine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A3759DD-B613-FDFA-6347-7B1D1F135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" y="4784782"/>
            <a:ext cx="1678264" cy="20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C77C-9BB2-3672-3B88-4BC5F8E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Measuring intergenerational transfer 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systems helps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rethink social protection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B79CE-566D-21C7-5A2A-3FAD0F88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" y="2656703"/>
            <a:ext cx="6294981" cy="3163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E1A65-BA3C-5D78-73AD-FA2B0F0FFB24}"/>
              </a:ext>
            </a:extLst>
          </p:cNvPr>
          <p:cNvSpPr txBox="1"/>
          <p:nvPr/>
        </p:nvSpPr>
        <p:spPr>
          <a:xfrm>
            <a:off x="208235" y="6373614"/>
            <a:ext cx="1196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Comelatto</a:t>
            </a:r>
            <a:r>
              <a:rPr lang="en-US" sz="1200" dirty="0"/>
              <a:t> (2020), </a:t>
            </a:r>
            <a:r>
              <a:rPr lang="es-ES" sz="1200" dirty="0"/>
              <a:t>“Transferencias entre generaciones y grupos socioeconómicos: estimaciones de las Cuentas Nacionales de Transferencias en la Argentina”, serie Población y Desarrollo, </a:t>
            </a:r>
            <a:r>
              <a:rPr lang="es-ES" sz="1200" dirty="0" err="1"/>
              <a:t>N°</a:t>
            </a:r>
            <a:r>
              <a:rPr lang="es-ES" sz="1200" dirty="0"/>
              <a:t> 128 (LC/TS.2019/105), Santiago, Comisión Económica para América Latina y el Caribe (CEPAL)</a:t>
            </a:r>
            <a:r>
              <a:rPr lang="en-US" sz="12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B89589-76F1-3611-0CB3-59D8E37C6BDD}"/>
              </a:ext>
            </a:extLst>
          </p:cNvPr>
          <p:cNvSpPr txBox="1">
            <a:spLocks noChangeArrowheads="1"/>
          </p:cNvSpPr>
          <p:nvPr/>
        </p:nvSpPr>
        <p:spPr>
          <a:xfrm>
            <a:off x="223057" y="2090508"/>
            <a:ext cx="5966771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ARGENTINA: PER CAPITA INFLOWS, PUBLIC TRANSFERS, 2016</a:t>
            </a:r>
          </a:p>
          <a:p>
            <a:pPr algn="ctr"/>
            <a:r>
              <a:rPr lang="en-US" sz="1800" i="1" dirty="0">
                <a:latin typeface="+mn-lt"/>
                <a:cs typeface="Arial" pitchFamily="34" charset="0"/>
              </a:rPr>
              <a:t>(Argentine Pesos)</a:t>
            </a:r>
            <a:endParaRPr lang="es-ES_tradnl" sz="1800" i="1" dirty="0"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86B6D-9C23-5E11-8BAC-058FB637CA88}"/>
              </a:ext>
            </a:extLst>
          </p:cNvPr>
          <p:cNvSpPr txBox="1"/>
          <p:nvPr/>
        </p:nvSpPr>
        <p:spPr>
          <a:xfrm>
            <a:off x="2543434" y="5572385"/>
            <a:ext cx="6569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In-kind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24EB2-1DB9-BFBE-C952-74EAA9E1800B}"/>
              </a:ext>
            </a:extLst>
          </p:cNvPr>
          <p:cNvSpPr txBox="1"/>
          <p:nvPr/>
        </p:nvSpPr>
        <p:spPr>
          <a:xfrm>
            <a:off x="3313672" y="5564147"/>
            <a:ext cx="6569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Cash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B1A62-DBB9-6C3D-F778-884AF1753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828" y="2656704"/>
            <a:ext cx="5993482" cy="324931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B2DB584-30AE-D033-2A22-D86AA4E49C2A}"/>
              </a:ext>
            </a:extLst>
          </p:cNvPr>
          <p:cNvSpPr txBox="1">
            <a:spLocks noChangeArrowheads="1"/>
          </p:cNvSpPr>
          <p:nvPr/>
        </p:nvSpPr>
        <p:spPr>
          <a:xfrm>
            <a:off x="6318662" y="1836892"/>
            <a:ext cx="5868332" cy="860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00" b="1" dirty="0">
                <a:latin typeface="+mn-lt"/>
                <a:cs typeface="Arial" pitchFamily="34" charset="0"/>
              </a:rPr>
              <a:t>ARGENTINA: PER CAPITA INFLOWS, PUBLIC TRANSFERS FOR CHILDREN (AUH), 2016</a:t>
            </a:r>
          </a:p>
          <a:p>
            <a:pPr algn="ctr"/>
            <a:r>
              <a:rPr lang="en-US" sz="1700" i="1" dirty="0">
                <a:latin typeface="+mn-lt"/>
                <a:cs typeface="Arial" pitchFamily="34" charset="0"/>
              </a:rPr>
              <a:t>(Argentine Pesos)</a:t>
            </a:r>
            <a:endParaRPr lang="es-ES_tradnl" sz="1700" i="1" dirty="0">
              <a:latin typeface="+mn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10D9D-A867-0EB9-B78B-5477955AB87C}"/>
              </a:ext>
            </a:extLst>
          </p:cNvPr>
          <p:cNvSpPr txBox="1"/>
          <p:nvPr/>
        </p:nvSpPr>
        <p:spPr>
          <a:xfrm>
            <a:off x="8191395" y="5596841"/>
            <a:ext cx="6569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Group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8A94A-EF0C-A2A4-A8E6-8E547B18AD7C}"/>
              </a:ext>
            </a:extLst>
          </p:cNvPr>
          <p:cNvSpPr txBox="1"/>
          <p:nvPr/>
        </p:nvSpPr>
        <p:spPr>
          <a:xfrm>
            <a:off x="9186569" y="5590280"/>
            <a:ext cx="6569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Group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EF85E-D347-84D1-65B4-E0AFC0566031}"/>
              </a:ext>
            </a:extLst>
          </p:cNvPr>
          <p:cNvSpPr txBox="1"/>
          <p:nvPr/>
        </p:nvSpPr>
        <p:spPr>
          <a:xfrm>
            <a:off x="10136785" y="5593837"/>
            <a:ext cx="6569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Group 3</a:t>
            </a:r>
          </a:p>
        </p:txBody>
      </p:sp>
    </p:spTree>
    <p:extLst>
      <p:ext uri="{BB962C8B-B14F-4D97-AF65-F5344CB8AC3E}">
        <p14:creationId xmlns:p14="http://schemas.microsoft.com/office/powerpoint/2010/main" val="3303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78DB0C7-D115-49E6-97FF-B402D17C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ECLAC's mission: promote the sustainable development of Latin America and the Caribbean</a:t>
            </a:r>
            <a:endParaRPr lang="es-CL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oto Edificio sede de la CEPAL">
            <a:extLst>
              <a:ext uri="{FF2B5EF4-FFF2-40B4-BE49-F238E27FC236}">
                <a16:creationId xmlns:a16="http://schemas.microsoft.com/office/drawing/2014/main" id="{94C69093-1626-4D93-89A5-2FFCF83D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954" y="1678329"/>
            <a:ext cx="5181600" cy="25260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DC672E51-D5FF-4DA5-8E71-CEFEA9414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248" y="1678329"/>
            <a:ext cx="6262254" cy="493601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s-CL" sz="2400" b="1" dirty="0" err="1"/>
              <a:t>United</a:t>
            </a:r>
            <a:r>
              <a:rPr lang="es-CL" sz="2400" b="1" dirty="0"/>
              <a:t> </a:t>
            </a:r>
            <a:r>
              <a:rPr lang="es-CL" sz="2400" b="1" dirty="0" err="1"/>
              <a:t>Nations</a:t>
            </a:r>
            <a:r>
              <a:rPr lang="es-CL" sz="2400" b="1" dirty="0"/>
              <a:t> Regional </a:t>
            </a:r>
            <a:r>
              <a:rPr lang="es-CL" sz="2400" b="1" dirty="0" err="1"/>
              <a:t>Commission</a:t>
            </a:r>
            <a:r>
              <a:rPr lang="es-CL" sz="2400" dirty="0"/>
              <a:t>, </a:t>
            </a:r>
            <a:r>
              <a:rPr lang="es-CL" sz="2400" dirty="0" err="1"/>
              <a:t>funded</a:t>
            </a:r>
            <a:r>
              <a:rPr lang="es-CL" sz="2400" dirty="0"/>
              <a:t> in 1948.</a:t>
            </a:r>
          </a:p>
          <a:p>
            <a:pPr>
              <a:buClr>
                <a:schemeClr val="accent1"/>
              </a:buClr>
            </a:pPr>
            <a:r>
              <a:rPr lang="es-CL" sz="2400" b="1" dirty="0" err="1"/>
              <a:t>Headquarters</a:t>
            </a:r>
            <a:r>
              <a:rPr lang="es-CL" sz="2400" b="1" dirty="0"/>
              <a:t> in Chile</a:t>
            </a:r>
            <a:r>
              <a:rPr lang="es-CL" sz="2400" dirty="0"/>
              <a:t>; Subregional </a:t>
            </a:r>
            <a:r>
              <a:rPr lang="es-CL" sz="2400" dirty="0" err="1"/>
              <a:t>HQs</a:t>
            </a:r>
            <a:r>
              <a:rPr lang="es-CL" sz="2400" dirty="0"/>
              <a:t> in Mexico, Trinidad and Tobago.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Comprehensive </a:t>
            </a:r>
            <a:r>
              <a:rPr lang="en-US" sz="2400" b="1" dirty="0"/>
              <a:t>analysis</a:t>
            </a:r>
            <a:r>
              <a:rPr lang="en-US" sz="2400" dirty="0"/>
              <a:t> of development processes.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Formulation, monitoring and evaluation of </a:t>
            </a:r>
            <a:r>
              <a:rPr lang="en-US" sz="2400" b="1" dirty="0"/>
              <a:t>public policies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buClr>
                <a:schemeClr val="accent1"/>
              </a:buClr>
            </a:pPr>
            <a:r>
              <a:rPr lang="en-US" sz="2400" dirty="0"/>
              <a:t>Specialized information, advice, training and support for regional and international </a:t>
            </a:r>
            <a:r>
              <a:rPr lang="en-US" sz="2400" b="1" dirty="0"/>
              <a:t>cooperation and coordination</a:t>
            </a:r>
            <a:r>
              <a:rPr lang="en-US" sz="2400" dirty="0"/>
              <a:t>.</a:t>
            </a:r>
            <a:endParaRPr lang="en-US" b="1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01485CF-0DB4-6B80-719B-D1BF462557AD}"/>
              </a:ext>
            </a:extLst>
          </p:cNvPr>
          <p:cNvSpPr txBox="1">
            <a:spLocks/>
          </p:cNvSpPr>
          <p:nvPr/>
        </p:nvSpPr>
        <p:spPr>
          <a:xfrm>
            <a:off x="6353249" y="4391814"/>
            <a:ext cx="5506804" cy="195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400" dirty="0"/>
              <a:t>The Latin American and Caribbean Centre for Demography (</a:t>
            </a:r>
            <a:r>
              <a:rPr lang="en-US" sz="2400" b="1" dirty="0"/>
              <a:t>CELADE</a:t>
            </a:r>
            <a:r>
              <a:rPr lang="en-US" sz="2400" dirty="0"/>
              <a:t>) – Population Division of the ECLAC has promoted the production and use of National Transfer Accounts (</a:t>
            </a:r>
            <a:r>
              <a:rPr lang="en-US" sz="2400" b="1" dirty="0"/>
              <a:t>NTAs</a:t>
            </a:r>
            <a:r>
              <a:rPr lang="en-US" sz="2400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F70F-C102-4DBD-9B9A-CC6EB5CF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216" y="58804"/>
            <a:ext cx="100500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Past NTA-related projects at the ECLAC</a:t>
            </a:r>
            <a:endParaRPr lang="es-CL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D7250-6A83-4727-8E68-8E109C8A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1" y="1639736"/>
            <a:ext cx="11220676" cy="4885783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/>
              <a:t>Intergenerational transfers, population ageing and social </a:t>
            </a:r>
            <a:br>
              <a:rPr lang="en-US" sz="2600" b="1" dirty="0"/>
            </a:br>
            <a:r>
              <a:rPr lang="en-US" sz="2600" b="1" dirty="0"/>
              <a:t>protection in Latin America </a:t>
            </a:r>
            <a:r>
              <a:rPr lang="en-US" sz="2600" dirty="0"/>
              <a:t>(2007-2009), financed by IDRC: 9 target countries.</a:t>
            </a:r>
          </a:p>
          <a:p>
            <a:pPr>
              <a:buClr>
                <a:schemeClr val="accent1"/>
              </a:buClr>
            </a:pPr>
            <a:r>
              <a:rPr lang="en-US" sz="2600" b="1" dirty="0"/>
              <a:t>Demographic transition: Opportunities and challenges to achieve the SDGs in LAC </a:t>
            </a:r>
            <a:r>
              <a:rPr lang="en-US" sz="2600" dirty="0"/>
              <a:t>(2017-2019), financed by the UN Development Account: 12 target countries.</a:t>
            </a:r>
          </a:p>
          <a:p>
            <a:pPr>
              <a:buClr>
                <a:schemeClr val="accent1"/>
              </a:buClr>
            </a:pPr>
            <a:r>
              <a:rPr lang="es-ES" sz="2600" dirty="0" err="1"/>
              <a:t>Spanish</a:t>
            </a:r>
            <a:r>
              <a:rPr lang="es-ES" sz="2600" dirty="0"/>
              <a:t> </a:t>
            </a:r>
            <a:r>
              <a:rPr lang="es-ES" sz="2600" dirty="0" err="1"/>
              <a:t>edition</a:t>
            </a:r>
            <a:r>
              <a:rPr lang="es-ES" sz="2600" dirty="0"/>
              <a:t> </a:t>
            </a:r>
            <a:r>
              <a:rPr lang="es-ES" sz="2600" dirty="0" err="1"/>
              <a:t>of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b="1" dirty="0" err="1"/>
              <a:t>National</a:t>
            </a:r>
            <a:r>
              <a:rPr lang="es-ES" sz="2600" b="1" dirty="0"/>
              <a:t> Transfer </a:t>
            </a:r>
            <a:r>
              <a:rPr lang="es-ES" sz="2600" b="1" dirty="0" err="1"/>
              <a:t>Accounts</a:t>
            </a:r>
            <a:r>
              <a:rPr lang="es-ES" sz="2600" b="1" dirty="0"/>
              <a:t> Manual </a:t>
            </a:r>
            <a:r>
              <a:rPr lang="es-ES" sz="2600" dirty="0"/>
              <a:t>(2022), </a:t>
            </a:r>
            <a:r>
              <a:rPr lang="es-ES" sz="2600" dirty="0" err="1"/>
              <a:t>with</a:t>
            </a:r>
            <a:r>
              <a:rPr lang="es-ES" sz="2600" dirty="0"/>
              <a:t> DESA.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3CDB02-421A-FC73-B490-75DFC05F5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4" y="4117755"/>
            <a:ext cx="1985475" cy="2454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2C67E-F327-BFDB-94A4-31AD3E987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89" y="146782"/>
            <a:ext cx="1465458" cy="1139801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C1D6C449-10CD-E8DC-B6F4-918672FAA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30268" r="3447"/>
          <a:stretch/>
        </p:blipFill>
        <p:spPr>
          <a:xfrm>
            <a:off x="3239485" y="4117755"/>
            <a:ext cx="5342217" cy="2430707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EC261A9-725C-3443-23CC-E4FFC7DEC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93" y="4117755"/>
            <a:ext cx="1988624" cy="25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485CE-76E9-4419-53CF-7D49F51C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1" y="5911543"/>
            <a:ext cx="2457450" cy="828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2F70F-C102-4DBD-9B9A-CC6EB5CF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08" y="58804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NTA-related projects at the ECLAC: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 and future</a:t>
            </a:r>
            <a:endParaRPr lang="es-CL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D7250-6A83-4727-8E68-8E109C8A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0" y="1951080"/>
            <a:ext cx="11262427" cy="466725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/>
              <a:t>Development impacts of the demographic transition</a:t>
            </a:r>
            <a:r>
              <a:rPr lang="en-US" sz="2600" dirty="0"/>
              <a:t>, financed by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Republic</a:t>
            </a:r>
            <a:r>
              <a:rPr lang="es-ES" sz="2600" dirty="0"/>
              <a:t> </a:t>
            </a:r>
            <a:r>
              <a:rPr lang="es-ES" sz="2600" dirty="0" err="1"/>
              <a:t>of</a:t>
            </a:r>
            <a:r>
              <a:rPr lang="es-ES" sz="2600" dirty="0"/>
              <a:t> </a:t>
            </a:r>
            <a:r>
              <a:rPr lang="es-ES" sz="2600" dirty="0" err="1"/>
              <a:t>Korea</a:t>
            </a:r>
            <a:r>
              <a:rPr lang="es-ES" sz="2600" dirty="0"/>
              <a:t> (2022-2023); regional/comparative </a:t>
            </a:r>
            <a:r>
              <a:rPr lang="es-ES" sz="2600" dirty="0" err="1"/>
              <a:t>focus</a:t>
            </a:r>
            <a:r>
              <a:rPr lang="es-ES" sz="2600" dirty="0"/>
              <a:t>.</a:t>
            </a:r>
          </a:p>
          <a:p>
            <a:pPr>
              <a:buClr>
                <a:schemeClr val="accent1"/>
              </a:buClr>
            </a:pPr>
            <a:r>
              <a:rPr lang="en-US" sz="2600" b="1" dirty="0"/>
              <a:t>Inclusive and sustainable economic growth in a society for all ages in the post-COVID-19 era in Asia and LAC </a:t>
            </a:r>
            <a:r>
              <a:rPr lang="es-ES" sz="2600" dirty="0"/>
              <a:t>(2023-2025), </a:t>
            </a:r>
            <a:r>
              <a:rPr lang="es-ES" sz="2600" dirty="0" err="1"/>
              <a:t>with</a:t>
            </a:r>
            <a:r>
              <a:rPr lang="es-ES" sz="2600" dirty="0"/>
              <a:t> DESA and ESCAP, </a:t>
            </a:r>
            <a:r>
              <a:rPr lang="en-US" sz="2600" dirty="0"/>
              <a:t>financed by UN D.A; 4 target countries: Colombia, Costa Rica, Jamaica, and Uruguay.</a:t>
            </a:r>
          </a:p>
          <a:p>
            <a:pPr marL="0" indent="0">
              <a:buClr>
                <a:schemeClr val="accent1"/>
              </a:buClr>
              <a:buNone/>
            </a:pPr>
            <a:endParaRPr lang="es-ES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2C67E-F327-BFDB-94A4-31AD3E987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89" y="243034"/>
            <a:ext cx="1465458" cy="1139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1EB86-C791-55D3-133C-7E32E0307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412" y="4035693"/>
            <a:ext cx="3501118" cy="27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35" y="60217"/>
            <a:ext cx="11775530" cy="132556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29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Relevance of NTAs for public policies </a:t>
            </a:r>
            <a:br>
              <a:rPr lang="en-US" sz="29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Latin America and the Caribbean (LAC)</a:t>
            </a:r>
            <a:endParaRPr lang="es-ES_tradnl" sz="29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1731CA-9BB0-9882-CF50-B0B3194E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29" y="1457566"/>
            <a:ext cx="11393142" cy="4038625"/>
          </a:xfrm>
        </p:spPr>
        <p:txBody>
          <a:bodyPr>
            <a:noAutofit/>
          </a:bodyPr>
          <a:lstStyle/>
          <a:p>
            <a:pPr marL="285750" indent="-285750">
              <a:spcBef>
                <a:spcPts val="1800"/>
              </a:spcBef>
              <a:buClr>
                <a:schemeClr val="accent1"/>
              </a:buClr>
            </a:pPr>
            <a:r>
              <a:rPr lang="en-US" sz="2600" dirty="0"/>
              <a:t>Context characterized by </a:t>
            </a:r>
            <a:r>
              <a:rPr lang="en-US" sz="2600" b="1" dirty="0"/>
              <a:t>high inequalities</a:t>
            </a:r>
            <a:r>
              <a:rPr lang="en-US" sz="2600" dirty="0"/>
              <a:t>, </a:t>
            </a:r>
            <a:r>
              <a:rPr lang="en-US" sz="2600" b="1" dirty="0"/>
              <a:t>informality </a:t>
            </a:r>
            <a:r>
              <a:rPr lang="en-US" sz="2600" dirty="0"/>
              <a:t>and </a:t>
            </a:r>
            <a:r>
              <a:rPr lang="en-US" sz="2600" b="1" dirty="0"/>
              <a:t>rapid population ageing</a:t>
            </a:r>
            <a:r>
              <a:rPr lang="en-US" sz="2600" dirty="0"/>
              <a:t>: share of over 60 will go from 13.4% in 2022 to 25.1% in 2050.</a:t>
            </a:r>
            <a:endParaRPr lang="es-CL" sz="2600" dirty="0"/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NTAs contribute to the design of </a:t>
            </a:r>
            <a:r>
              <a:rPr lang="en-US" sz="2600" b="1" dirty="0"/>
              <a:t>forward-looking policies</a:t>
            </a:r>
            <a:r>
              <a:rPr lang="en-US" sz="2600" dirty="0"/>
              <a:t>, which take </a:t>
            </a:r>
            <a:r>
              <a:rPr lang="en-US" sz="2600" b="1" dirty="0"/>
              <a:t>demographic change</a:t>
            </a:r>
            <a:r>
              <a:rPr lang="en-US" sz="2600" dirty="0"/>
              <a:t> into account.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Quantify income, consumption, dependency, transfers and assets along the </a:t>
            </a:r>
            <a:r>
              <a:rPr lang="en-US" sz="2600" b="1" dirty="0"/>
              <a:t>life cycle</a:t>
            </a:r>
            <a:r>
              <a:rPr lang="en-US" sz="2600" dirty="0"/>
              <a:t>.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Quantify the effects of ageing on public </a:t>
            </a:r>
            <a:r>
              <a:rPr lang="en-US" sz="2600" b="1" dirty="0"/>
              <a:t>pension</a:t>
            </a:r>
            <a:r>
              <a:rPr lang="en-US" sz="2600" dirty="0"/>
              <a:t> transfers, </a:t>
            </a:r>
            <a:r>
              <a:rPr lang="en-US" sz="2600" b="1" dirty="0"/>
              <a:t>health</a:t>
            </a:r>
            <a:r>
              <a:rPr lang="en-US" sz="2600" dirty="0"/>
              <a:t> and </a:t>
            </a:r>
            <a:r>
              <a:rPr lang="en-US" sz="2600" b="1" dirty="0"/>
              <a:t>education</a:t>
            </a:r>
            <a:r>
              <a:rPr lang="en-US" sz="2600" dirty="0"/>
              <a:t> expenditures. 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Provide information to analyze the extent to which </a:t>
            </a:r>
            <a:r>
              <a:rPr lang="en-US" sz="2600" b="1" dirty="0"/>
              <a:t>social protection systems </a:t>
            </a:r>
            <a:r>
              <a:rPr lang="en-US" sz="2600" dirty="0"/>
              <a:t>are able to guarantee basic rights through the different stages of life.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</a:pPr>
            <a:r>
              <a:rPr lang="en-US" sz="2600" dirty="0"/>
              <a:t>Focus on </a:t>
            </a:r>
            <a:r>
              <a:rPr lang="en-US" sz="2600" b="1" dirty="0"/>
              <a:t>poverty/inequality </a:t>
            </a:r>
            <a:r>
              <a:rPr lang="en-US" sz="2600" dirty="0"/>
              <a:t>(NIA) and </a:t>
            </a:r>
            <a:r>
              <a:rPr lang="en-US" sz="2600" b="1" dirty="0"/>
              <a:t>gender/care </a:t>
            </a:r>
            <a:r>
              <a:rPr lang="en-US" sz="2600" dirty="0"/>
              <a:t>(NTTA) is key in LAC.</a:t>
            </a:r>
          </a:p>
        </p:txBody>
      </p:sp>
    </p:spTree>
    <p:extLst>
      <p:ext uri="{BB962C8B-B14F-4D97-AF65-F5344CB8AC3E}">
        <p14:creationId xmlns:p14="http://schemas.microsoft.com/office/powerpoint/2010/main" val="147397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51B4-259D-F361-CB29-B853201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00" y="193220"/>
            <a:ext cx="11294076" cy="8720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lowest socioeconomic groups, there is no surplus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BF5E9-F918-B12A-F14F-8CC9AA2D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" y="2533136"/>
            <a:ext cx="6065716" cy="2967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C9314-91C9-C481-D52F-3C210B732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19" y="2533136"/>
            <a:ext cx="6075540" cy="326218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BFC5C3A-57BA-60EC-5E16-276696080F46}"/>
              </a:ext>
            </a:extLst>
          </p:cNvPr>
          <p:cNvSpPr txBox="1">
            <a:spLocks noChangeArrowheads="1"/>
          </p:cNvSpPr>
          <p:nvPr/>
        </p:nvSpPr>
        <p:spPr>
          <a:xfrm>
            <a:off x="1192110" y="1473032"/>
            <a:ext cx="9798817" cy="631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ARGENTINA: PER CAPITA CONSUMPTION AND LABOUR INCOME BY SOCIOECONOMIC GROUP, 2016</a:t>
            </a:r>
          </a:p>
          <a:p>
            <a:pPr algn="ctr"/>
            <a:r>
              <a:rPr lang="en-US" sz="1800" i="1" dirty="0">
                <a:latin typeface="+mn-lt"/>
                <a:cs typeface="Arial" pitchFamily="34" charset="0"/>
              </a:rPr>
              <a:t>(Argentine Pesos)</a:t>
            </a:r>
            <a:endParaRPr lang="es-ES_tradnl" sz="1800" i="1" dirty="0">
              <a:latin typeface="+mn-lt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248609E-5D55-255A-0C1E-68FAB8F7E447}"/>
              </a:ext>
            </a:extLst>
          </p:cNvPr>
          <p:cNvSpPr txBox="1">
            <a:spLocks noChangeArrowheads="1"/>
          </p:cNvSpPr>
          <p:nvPr/>
        </p:nvSpPr>
        <p:spPr>
          <a:xfrm>
            <a:off x="496513" y="2161920"/>
            <a:ext cx="5966771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GROUP 1 (HOUSEHOLD HEAD ≤ 7 YEARS OF EDUCATION)</a:t>
            </a:r>
            <a:endParaRPr lang="es-ES_tradnl" sz="1800" b="1" dirty="0">
              <a:latin typeface="+mn-lt"/>
              <a:cs typeface="Arial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EB866A8-FCF3-3FB0-5E57-1FEC1996F128}"/>
              </a:ext>
            </a:extLst>
          </p:cNvPr>
          <p:cNvSpPr txBox="1">
            <a:spLocks noChangeArrowheads="1"/>
          </p:cNvSpPr>
          <p:nvPr/>
        </p:nvSpPr>
        <p:spPr>
          <a:xfrm>
            <a:off x="6277303" y="2161920"/>
            <a:ext cx="5865270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GROUP 3 (HOUSEHOLD HEAD ≥ 13 YEARS OF EDUCATION)</a:t>
            </a:r>
            <a:endParaRPr lang="es-ES_tradnl" sz="1800" b="1" dirty="0">
              <a:latin typeface="+mn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07519-0528-F770-3DFC-C9683D58DDB0}"/>
              </a:ext>
            </a:extLst>
          </p:cNvPr>
          <p:cNvSpPr txBox="1"/>
          <p:nvPr/>
        </p:nvSpPr>
        <p:spPr>
          <a:xfrm>
            <a:off x="208235" y="6373614"/>
            <a:ext cx="1196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Comelatto</a:t>
            </a:r>
            <a:r>
              <a:rPr lang="en-US" sz="1200" dirty="0"/>
              <a:t> (2020), </a:t>
            </a:r>
            <a:r>
              <a:rPr lang="es-ES" sz="1200" dirty="0"/>
              <a:t>“Transferencias entre generaciones y grupos socioeconómicos: estimaciones de las Cuentas Nacionales de Transferencias en la Argentina”, serie Población y Desarrollo, </a:t>
            </a:r>
            <a:r>
              <a:rPr lang="es-ES" sz="1200" dirty="0" err="1"/>
              <a:t>N°</a:t>
            </a:r>
            <a:r>
              <a:rPr lang="es-ES" sz="1200" dirty="0"/>
              <a:t> 128 (LC/TS.2019/105), Santiago, Comisión Económica para América Latina y el Caribe (CEPAL)</a:t>
            </a:r>
            <a:r>
              <a:rPr lang="en-US" sz="12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25AB29-9D57-1FB2-28D4-5E3FAF9D2F11}"/>
              </a:ext>
            </a:extLst>
          </p:cNvPr>
          <p:cNvGrpSpPr/>
          <p:nvPr/>
        </p:nvGrpSpPr>
        <p:grpSpPr>
          <a:xfrm>
            <a:off x="1587500" y="5676914"/>
            <a:ext cx="3581400" cy="315099"/>
            <a:chOff x="1435100" y="5524514"/>
            <a:chExt cx="3581400" cy="3150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6D9C92-EC79-2CEC-CA45-916F7960294B}"/>
                </a:ext>
              </a:extLst>
            </p:cNvPr>
            <p:cNvSpPr txBox="1"/>
            <p:nvPr/>
          </p:nvSpPr>
          <p:spPr>
            <a:xfrm>
              <a:off x="3685978" y="5562614"/>
              <a:ext cx="13305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Labour income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114BCA-F8C9-7F26-CCFB-66353095C5D5}"/>
                </a:ext>
              </a:extLst>
            </p:cNvPr>
            <p:cNvCxnSpPr/>
            <p:nvPr/>
          </p:nvCxnSpPr>
          <p:spPr>
            <a:xfrm>
              <a:off x="1435100" y="5662642"/>
              <a:ext cx="5143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727229-F408-0386-9733-3A84A1D3DC00}"/>
                </a:ext>
              </a:extLst>
            </p:cNvPr>
            <p:cNvSpPr txBox="1"/>
            <p:nvPr/>
          </p:nvSpPr>
          <p:spPr>
            <a:xfrm>
              <a:off x="1989804" y="5524514"/>
              <a:ext cx="11915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Consumption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61C16B-5135-FCA5-0864-F67275B328AB}"/>
                </a:ext>
              </a:extLst>
            </p:cNvPr>
            <p:cNvCxnSpPr/>
            <p:nvPr/>
          </p:nvCxnSpPr>
          <p:spPr>
            <a:xfrm>
              <a:off x="3092450" y="5667434"/>
              <a:ext cx="514350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6D271C-F9EA-9B3F-CA66-29DC40E1B905}"/>
              </a:ext>
            </a:extLst>
          </p:cNvPr>
          <p:cNvGrpSpPr/>
          <p:nvPr/>
        </p:nvGrpSpPr>
        <p:grpSpPr>
          <a:xfrm>
            <a:off x="7131052" y="5614614"/>
            <a:ext cx="3581400" cy="315099"/>
            <a:chOff x="1435100" y="5524514"/>
            <a:chExt cx="3581400" cy="315099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40F02D-2B3A-EA84-D80B-26E9695DB2E1}"/>
                </a:ext>
              </a:extLst>
            </p:cNvPr>
            <p:cNvSpPr txBox="1"/>
            <p:nvPr/>
          </p:nvSpPr>
          <p:spPr>
            <a:xfrm>
              <a:off x="3685978" y="5562614"/>
              <a:ext cx="133052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Labour income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44F4A-62F8-CAC8-CEF9-564234AD7181}"/>
                </a:ext>
              </a:extLst>
            </p:cNvPr>
            <p:cNvCxnSpPr/>
            <p:nvPr/>
          </p:nvCxnSpPr>
          <p:spPr>
            <a:xfrm>
              <a:off x="1435100" y="5662642"/>
              <a:ext cx="514350" cy="0"/>
            </a:xfrm>
            <a:prstGeom prst="line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AA4396-73AF-F365-BFC0-546CBB1AE8AA}"/>
                </a:ext>
              </a:extLst>
            </p:cNvPr>
            <p:cNvSpPr txBox="1"/>
            <p:nvPr/>
          </p:nvSpPr>
          <p:spPr>
            <a:xfrm>
              <a:off x="1989804" y="5524514"/>
              <a:ext cx="119154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Consumption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88CAFA-E1A5-F1A7-5B02-75CC9F95A010}"/>
                </a:ext>
              </a:extLst>
            </p:cNvPr>
            <p:cNvCxnSpPr/>
            <p:nvPr/>
          </p:nvCxnSpPr>
          <p:spPr>
            <a:xfrm>
              <a:off x="3092450" y="5667434"/>
              <a:ext cx="514350" cy="0"/>
            </a:xfrm>
            <a:prstGeom prst="line">
              <a:avLst/>
            </a:prstGeom>
            <a:grpFill/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29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CC6D-17A5-DBC9-D6C0-89748A37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5" y="98856"/>
            <a:ext cx="10738757" cy="9703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Access to consumption by children and older persons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04998D-E354-2254-9CE9-BEE2650F5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674150"/>
              </p:ext>
            </p:extLst>
          </p:nvPr>
        </p:nvGraphicFramePr>
        <p:xfrm>
          <a:off x="96794" y="1089034"/>
          <a:ext cx="11998411" cy="569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204">
                  <a:extLst>
                    <a:ext uri="{9D8B030D-6E8A-4147-A177-3AD203B41FA5}">
                      <a16:colId xmlns:a16="http://schemas.microsoft.com/office/drawing/2014/main" val="683461370"/>
                    </a:ext>
                  </a:extLst>
                </a:gridCol>
                <a:gridCol w="5999207">
                  <a:extLst>
                    <a:ext uri="{9D8B030D-6E8A-4147-A177-3AD203B41FA5}">
                      <a16:colId xmlns:a16="http://schemas.microsoft.com/office/drawing/2014/main" val="189455762"/>
                    </a:ext>
                  </a:extLst>
                </a:gridCol>
              </a:tblGrid>
              <a:tr h="4204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OLDER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94717"/>
                  </a:ext>
                </a:extLst>
              </a:tr>
              <a:tr h="6073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PRIVATE TRANSFERS </a:t>
                      </a:r>
                      <a:r>
                        <a:rPr lang="en-US" sz="2100" dirty="0"/>
                        <a:t>from their families (housing, food, clothing)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Private transfers </a:t>
                      </a:r>
                      <a:r>
                        <a:rPr lang="en-US" sz="2400" dirty="0"/>
                        <a:t>from their families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(housing, food, clothing).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83649"/>
                  </a:ext>
                </a:extLst>
              </a:tr>
              <a:tr h="60734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Many are also providers of support.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06553"/>
                  </a:ext>
                </a:extLst>
              </a:tr>
              <a:tr h="60681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PUBLIC TRANSFERS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2400" b="1" dirty="0"/>
                        <a:t>Public transfers </a:t>
                      </a:r>
                      <a:r>
                        <a:rPr lang="en-US" sz="2400" dirty="0"/>
                        <a:t>().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84168"/>
                  </a:ext>
                </a:extLst>
              </a:tr>
              <a:tr h="1339273">
                <a:tc>
                  <a:txBody>
                    <a:bodyPr/>
                    <a:lstStyle/>
                    <a:p>
                      <a:pPr marL="3429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Child / family allowances, education, health</a:t>
                      </a:r>
                      <a:r>
                        <a:rPr lang="en-US" sz="2000" dirty="0"/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 2018, in Latin America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33% of HHs with children did not receive any public cash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Pensions, healthcare</a:t>
                      </a:r>
                      <a:r>
                        <a:rPr lang="en-US" sz="2000" dirty="0"/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 2020, in Latin America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40% of people aged 65 and over received no pension or pensions worth less than one poverty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52503"/>
                  </a:ext>
                </a:extLst>
              </a:tr>
              <a:tr h="5959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LABOUR INCOME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74931"/>
                  </a:ext>
                </a:extLst>
              </a:tr>
              <a:tr h="1027814">
                <a:tc>
                  <a:txBody>
                    <a:bodyPr/>
                    <a:lstStyle/>
                    <a:p>
                      <a:pPr marL="34290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/>
                        <a:t>Child labour: </a:t>
                      </a:r>
                      <a:r>
                        <a:rPr lang="en-US" sz="2000" b="0" dirty="0"/>
                        <a:t>in 2016,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7.3% of children aged 5-17 </a:t>
                      </a:r>
                      <a:r>
                        <a:rPr lang="en-US" sz="2000" b="0" dirty="0"/>
                        <a:t>in LAC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Remain in the labour market </a:t>
                      </a:r>
                      <a:r>
                        <a:rPr lang="en-US" sz="2000" dirty="0"/>
                        <a:t>/ income generating activities.</a:t>
                      </a:r>
                    </a:p>
                    <a:p>
                      <a:pPr marL="34290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About 1/3 of people aged 60 and above is occupied.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8153"/>
                  </a:ext>
                </a:extLst>
              </a:tr>
              <a:tr h="420469">
                <a:tc>
                  <a:txBody>
                    <a:bodyPr/>
                    <a:lstStyle/>
                    <a:p>
                      <a:endParaRPr lang="en-US" sz="2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ASSETS</a:t>
                      </a:r>
                      <a:r>
                        <a:rPr lang="en-US" sz="2100" dirty="0"/>
                        <a:t> accumulated previously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54501"/>
                  </a:ext>
                </a:extLst>
              </a:tr>
            </a:tbl>
          </a:graphicData>
        </a:graphic>
      </p:graphicFrame>
      <p:pic>
        <p:nvPicPr>
          <p:cNvPr id="5" name="Graphic 4" descr="Children with solid fill">
            <a:extLst>
              <a:ext uri="{FF2B5EF4-FFF2-40B4-BE49-F238E27FC236}">
                <a16:creationId xmlns:a16="http://schemas.microsoft.com/office/drawing/2014/main" id="{442665A5-A608-96B1-C157-0F2667C5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817" y="841918"/>
            <a:ext cx="1651041" cy="1651041"/>
          </a:xfrm>
          <a:prstGeom prst="rect">
            <a:avLst/>
          </a:prstGeom>
        </p:spPr>
      </p:pic>
      <p:pic>
        <p:nvPicPr>
          <p:cNvPr id="7" name="Graphic 6" descr="Woman with cane with solid fill">
            <a:extLst>
              <a:ext uri="{FF2B5EF4-FFF2-40B4-BE49-F238E27FC236}">
                <a16:creationId xmlns:a16="http://schemas.microsoft.com/office/drawing/2014/main" id="{C6C6A59E-32BF-60AD-0A22-BB111EA29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582" y="1089034"/>
            <a:ext cx="1064400" cy="1064400"/>
          </a:xfrm>
          <a:prstGeom prst="rect">
            <a:avLst/>
          </a:prstGeom>
        </p:spPr>
      </p:pic>
      <p:pic>
        <p:nvPicPr>
          <p:cNvPr id="9" name="Graphic 8" descr="Man with cane with solid fill">
            <a:extLst>
              <a:ext uri="{FF2B5EF4-FFF2-40B4-BE49-F238E27FC236}">
                <a16:creationId xmlns:a16="http://schemas.microsoft.com/office/drawing/2014/main" id="{3D983829-C771-4B1F-9FB2-DE7EFCFF6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4942" y="1239034"/>
            <a:ext cx="1133048" cy="11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80277-C44C-CC66-B494-410E1A8A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77" y="1787985"/>
            <a:ext cx="5621810" cy="466099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9" y="26764"/>
            <a:ext cx="12150842" cy="132556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In LAC, life cycle deficit at ages 0-19 is among the highest in the world.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The deficit at older ages is a more significant fraction of labour income</a:t>
            </a:r>
            <a:endParaRPr lang="es-ES_tradnl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F1B6B-2526-4940-811A-CE0DE36C0096}"/>
              </a:ext>
            </a:extLst>
          </p:cNvPr>
          <p:cNvSpPr txBox="1"/>
          <p:nvPr/>
        </p:nvSpPr>
        <p:spPr>
          <a:xfrm>
            <a:off x="208235" y="6373614"/>
            <a:ext cx="1196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Turra</a:t>
            </a:r>
            <a:r>
              <a:rPr lang="en-US" sz="1200" dirty="0"/>
              <a:t> and Fernandes (2020), “Demographic transition: opportunities and challenges to achieve the Sustainable Development Goals in Latin America and the Caribbean”, Project Documents, (LC/TS.2020/105), Santiago, Economic Commission for Latin America and the Caribbean (ECLAC).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3351089-D98B-43B3-9961-8A4B47B16ADE}"/>
              </a:ext>
            </a:extLst>
          </p:cNvPr>
          <p:cNvSpPr txBox="1">
            <a:spLocks noChangeArrowheads="1"/>
          </p:cNvSpPr>
          <p:nvPr/>
        </p:nvSpPr>
        <p:spPr>
          <a:xfrm>
            <a:off x="6066422" y="1297597"/>
            <a:ext cx="5966771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WORLD REGIONS: LIFE CYCLE DEFICIT (LCD) (65+) / </a:t>
            </a:r>
          </a:p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LABOUR INCOME (YL) (AGES 30–49)</a:t>
            </a:r>
            <a:endParaRPr lang="es-ES_tradnl" sz="1800" b="1" dirty="0">
              <a:latin typeface="+mn-lt"/>
              <a:cs typeface="Arial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6E13A18-138B-1840-C42E-C709FBBF631C}"/>
              </a:ext>
            </a:extLst>
          </p:cNvPr>
          <p:cNvSpPr txBox="1">
            <a:spLocks noChangeArrowheads="1"/>
          </p:cNvSpPr>
          <p:nvPr/>
        </p:nvSpPr>
        <p:spPr>
          <a:xfrm>
            <a:off x="237879" y="1278572"/>
            <a:ext cx="5966771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WORLD REGIONS: LIFE CYCLE DEFICIT (LCD) (AGES 0–19) / LABOUR INCOME (YL) (AGES 30–49)</a:t>
            </a:r>
            <a:endParaRPr lang="es-ES_tradnl" sz="1800" b="1" dirty="0">
              <a:latin typeface="+mn-lt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B52ECC-81D5-12A0-2010-ABA5BAB0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20" y="1760348"/>
            <a:ext cx="5621810" cy="46577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56CF55-56D0-7421-53E5-7EE88211EC35}"/>
              </a:ext>
            </a:extLst>
          </p:cNvPr>
          <p:cNvSpPr/>
          <p:nvPr/>
        </p:nvSpPr>
        <p:spPr>
          <a:xfrm>
            <a:off x="3385750" y="5016847"/>
            <a:ext cx="729049" cy="15322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0F96FB-8343-7C5A-C3D5-7EDDAE5903C5}"/>
              </a:ext>
            </a:extLst>
          </p:cNvPr>
          <p:cNvSpPr/>
          <p:nvPr/>
        </p:nvSpPr>
        <p:spPr>
          <a:xfrm>
            <a:off x="9333487" y="4996250"/>
            <a:ext cx="729049" cy="15322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70C7888-1595-7F59-86D9-16C82664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81" y="2234386"/>
            <a:ext cx="4864568" cy="41148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35" y="47860"/>
            <a:ext cx="11775530" cy="1325563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Insufficient public transfers in LAC are skewed towards the elderly. Private transfers play a minor role in supporting older people</a:t>
            </a:r>
            <a:endParaRPr lang="es-ES_tradnl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F1B6B-2526-4940-811A-CE0DE36C0096}"/>
              </a:ext>
            </a:extLst>
          </p:cNvPr>
          <p:cNvSpPr txBox="1"/>
          <p:nvPr/>
        </p:nvSpPr>
        <p:spPr>
          <a:xfrm>
            <a:off x="208235" y="6373614"/>
            <a:ext cx="1196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Turra</a:t>
            </a:r>
            <a:r>
              <a:rPr lang="en-US" sz="1200" dirty="0"/>
              <a:t> and Fernandes (2020), “Demographic transition: opportunities and challenges to achieve the Sustainable Development Goals in Latin America and the Caribbean”, Project Documents, (LC/TS.2020/105), Santiago, Economic Commission for Latin America and the Caribbean (ECLAC).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EDEF9D-31EE-AE21-ABD1-E11E4117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26" y="1488099"/>
            <a:ext cx="5033280" cy="4114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3351089-D98B-43B3-9961-8A4B47B16ADE}"/>
              </a:ext>
            </a:extLst>
          </p:cNvPr>
          <p:cNvSpPr txBox="1">
            <a:spLocks noChangeArrowheads="1"/>
          </p:cNvSpPr>
          <p:nvPr/>
        </p:nvSpPr>
        <p:spPr>
          <a:xfrm>
            <a:off x="308150" y="1297597"/>
            <a:ext cx="5966771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WORLD REGIONS: PUBLIC TRANSFERS (TG) (AGES 65+) / </a:t>
            </a:r>
          </a:p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PUBLIC TRANSFERS (TG) (AGES 0-19)</a:t>
            </a:r>
            <a:endParaRPr lang="es-ES_tradnl" sz="1800" b="1" dirty="0">
              <a:latin typeface="+mn-lt"/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6CF55-56D0-7421-53E5-7EE88211EC35}"/>
              </a:ext>
            </a:extLst>
          </p:cNvPr>
          <p:cNvSpPr/>
          <p:nvPr/>
        </p:nvSpPr>
        <p:spPr>
          <a:xfrm>
            <a:off x="3657603" y="4399003"/>
            <a:ext cx="729049" cy="15322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0F96FB-8343-7C5A-C3D5-7EDDAE5903C5}"/>
              </a:ext>
            </a:extLst>
          </p:cNvPr>
          <p:cNvSpPr/>
          <p:nvPr/>
        </p:nvSpPr>
        <p:spPr>
          <a:xfrm>
            <a:off x="9481770" y="4996250"/>
            <a:ext cx="729049" cy="15322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97AF8EB-41B4-CD1F-907D-C7C63079CF78}"/>
              </a:ext>
            </a:extLst>
          </p:cNvPr>
          <p:cNvSpPr txBox="1">
            <a:spLocks noChangeArrowheads="1"/>
          </p:cNvSpPr>
          <p:nvPr/>
        </p:nvSpPr>
        <p:spPr>
          <a:xfrm>
            <a:off x="6231175" y="1301716"/>
            <a:ext cx="5966771" cy="4817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WORLD REGIONS: PRIVATE TRANSFERS (TG) (AGES 65+) /</a:t>
            </a:r>
          </a:p>
          <a:p>
            <a:pPr algn="ctr"/>
            <a:r>
              <a:rPr lang="en-US" sz="1800" b="1" dirty="0">
                <a:latin typeface="+mn-lt"/>
                <a:cs typeface="Arial" pitchFamily="34" charset="0"/>
              </a:rPr>
              <a:t> PRIVATE TRANSFERS (TG) (AGES 0-19)</a:t>
            </a:r>
            <a:endParaRPr lang="es-ES_tradnl" sz="18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2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1034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NTAs and public policy in  Latin America and the Caribbean</vt:lpstr>
      <vt:lpstr>ECLAC's mission: promote the sustainable development of Latin America and the Caribbean</vt:lpstr>
      <vt:lpstr>Past NTA-related projects at the ECLAC</vt:lpstr>
      <vt:lpstr>NTA-related projects at the ECLAC: present and future</vt:lpstr>
      <vt:lpstr>Relevance of NTAs for public policies  in Latin America and the Caribbean (LAC)</vt:lpstr>
      <vt:lpstr>In the lowest socioeconomic groups, there is no surplus</vt:lpstr>
      <vt:lpstr>Access to consumption by children and older persons</vt:lpstr>
      <vt:lpstr>In LAC, life cycle deficit at ages 0-19 is among the highest in the world.  The deficit at older ages is a more significant fraction of labour income</vt:lpstr>
      <vt:lpstr>Insufficient public transfers in LAC are skewed towards the elderly. Private transfers play a minor role in supporting older people</vt:lpstr>
      <vt:lpstr>Measuring intergenerational transfer systems helps to rethink social protection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Cecchini</dc:creator>
  <cp:lastModifiedBy>Simone Cecchini</cp:lastModifiedBy>
  <cp:revision>45</cp:revision>
  <cp:lastPrinted>2022-12-05T20:29:53Z</cp:lastPrinted>
  <dcterms:created xsi:type="dcterms:W3CDTF">2022-11-03T18:49:27Z</dcterms:created>
  <dcterms:modified xsi:type="dcterms:W3CDTF">2023-02-12T15:20:14Z</dcterms:modified>
</cp:coreProperties>
</file>